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5"/>
  </p:sldMasterIdLst>
  <p:notesMasterIdLst>
    <p:notesMasterId r:id="rId14"/>
  </p:notesMasterIdLst>
  <p:sldIdLst>
    <p:sldId id="256" r:id="rId6"/>
    <p:sldId id="262" r:id="rId7"/>
    <p:sldId id="266" r:id="rId8"/>
    <p:sldId id="264" r:id="rId9"/>
    <p:sldId id="265" r:id="rId10"/>
    <p:sldId id="259" r:id="rId11"/>
    <p:sldId id="260" r:id="rId12"/>
    <p:sldId id="261" r:id="rId13"/>
  </p:sldIdLst>
  <p:sldSz cx="12192000" cy="6858000"/>
  <p:notesSz cx="6888163" cy="100203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3300"/>
    <a:srgbClr val="BD582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5501" autoAdjust="0"/>
  </p:normalViewPr>
  <p:slideViewPr>
    <p:cSldViewPr snapToGrid="0">
      <p:cViewPr varScale="1">
        <p:scale>
          <a:sx n="79" d="100"/>
          <a:sy n="79" d="100"/>
        </p:scale>
        <p:origin x="-86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36275-422B-4D3D-A5C7-3C38194ED239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ACBEA-1074-4525-A0EA-13513AE47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ACBEA-1074-4525-A0EA-13513AE479D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ACBEA-1074-4525-A0EA-13513AE479D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ACBEA-1074-4525-A0EA-13513AE479D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94EC8F-9E22-4D6C-AEE4-E6935C955D1C}" type="datetimeFigureOut">
              <a:rPr lang="uk-UA" smtClean="0"/>
              <a:pPr/>
              <a:t>02.06.2021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6C4B0-3F3B-4888-827C-5A02C094F98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94EC8F-9E22-4D6C-AEE4-E6935C955D1C}" type="datetimeFigureOut">
              <a:rPr lang="uk-UA" smtClean="0"/>
              <a:pPr/>
              <a:t>02.06.2021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6C4B0-3F3B-4888-827C-5A02C094F98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94EC8F-9E22-4D6C-AEE4-E6935C955D1C}" type="datetimeFigureOut">
              <a:rPr lang="uk-UA" smtClean="0"/>
              <a:pPr/>
              <a:t>02.06.2021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6C4B0-3F3B-4888-827C-5A02C094F98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94EC8F-9E22-4D6C-AEE4-E6935C955D1C}" type="datetimeFigureOut">
              <a:rPr lang="uk-UA" smtClean="0"/>
              <a:pPr/>
              <a:t>02.06.2021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6C4B0-3F3B-4888-827C-5A02C094F98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94EC8F-9E22-4D6C-AEE4-E6935C955D1C}" type="datetimeFigureOut">
              <a:rPr lang="uk-UA" smtClean="0"/>
              <a:pPr/>
              <a:t>02.06.2021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6C4B0-3F3B-4888-827C-5A02C094F98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94EC8F-9E22-4D6C-AEE4-E6935C955D1C}" type="datetimeFigureOut">
              <a:rPr lang="uk-UA" smtClean="0"/>
              <a:pPr/>
              <a:t>02.06.2021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6C4B0-3F3B-4888-827C-5A02C094F98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94EC8F-9E22-4D6C-AEE4-E6935C955D1C}" type="datetimeFigureOut">
              <a:rPr lang="uk-UA" smtClean="0"/>
              <a:pPr/>
              <a:t>02.06.2021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6C4B0-3F3B-4888-827C-5A02C094F98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94EC8F-9E22-4D6C-AEE4-E6935C955D1C}" type="datetimeFigureOut">
              <a:rPr lang="uk-UA" smtClean="0"/>
              <a:pPr/>
              <a:t>02.06.2021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6C4B0-3F3B-4888-827C-5A02C094F98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94EC8F-9E22-4D6C-AEE4-E6935C955D1C}" type="datetimeFigureOut">
              <a:rPr lang="uk-UA" smtClean="0"/>
              <a:pPr/>
              <a:t>02.06.2021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6C4B0-3F3B-4888-827C-5A02C094F98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94EC8F-9E22-4D6C-AEE4-E6935C955D1C}" type="datetimeFigureOut">
              <a:rPr lang="uk-UA" smtClean="0"/>
              <a:pPr/>
              <a:t>02.06.2021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6C4B0-3F3B-4888-827C-5A02C094F98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94EC8F-9E22-4D6C-AEE4-E6935C955D1C}" type="datetimeFigureOut">
              <a:rPr lang="uk-UA" smtClean="0"/>
              <a:pPr/>
              <a:t>02.06.2021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6C4B0-3F3B-4888-827C-5A02C094F98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D94EC8F-9E22-4D6C-AEE4-E6935C955D1C}" type="datetimeFigureOut">
              <a:rPr lang="uk-UA" smtClean="0"/>
              <a:pPr/>
              <a:t>02.06.2021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8F6C4B0-3F3B-4888-827C-5A02C094F98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ЗВІТ ПРО ДІЯЛЬНІСТЬ КЕРІВНИКА </a:t>
            </a:r>
            <a:b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«КЗ «ДНЗ №57 ВМР»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72479" y="4409404"/>
            <a:ext cx="10058400" cy="1143000"/>
          </a:xfrm>
        </p:spPr>
        <p:txBody>
          <a:bodyPr>
            <a:normAutofit/>
          </a:bodyPr>
          <a:lstStyle/>
          <a:p>
            <a:pPr marL="6457950" lvl="8" algn="l" defTabSz="4286250"/>
            <a:r>
              <a:rPr lang="uk-UA" b="1" cap="none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Туранська Тетяна Миколаївна</a:t>
            </a:r>
          </a:p>
          <a:p>
            <a:pPr marL="6457950" lvl="8" algn="l" defTabSz="4286250"/>
            <a:r>
              <a:rPr lang="uk-UA" b="1" cap="none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завідувач комунального закладу </a:t>
            </a:r>
          </a:p>
          <a:p>
            <a:pPr marL="6457950" lvl="8" algn="l" defTabSz="4286250"/>
            <a:r>
              <a:rPr lang="uk-UA" b="1" cap="none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«Дошкільний навчальний заклад №57 </a:t>
            </a:r>
          </a:p>
          <a:p>
            <a:pPr marL="6457950" lvl="8" algn="l" defTabSz="4286250"/>
            <a:r>
              <a:rPr lang="uk-UA" b="1" cap="none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Вінницької міської ради»</a:t>
            </a:r>
            <a:endParaRPr lang="uk-UA" b="1" cap="none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Vi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242" y="342900"/>
            <a:ext cx="1412322" cy="1892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кутник 5"/>
          <p:cNvSpPr/>
          <p:nvPr/>
        </p:nvSpPr>
        <p:spPr>
          <a:xfrm>
            <a:off x="5397223" y="5636696"/>
            <a:ext cx="1184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Вінниця </a:t>
            </a:r>
            <a:endParaRPr lang="uk-UA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2020-2021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370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i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617" y="2"/>
            <a:ext cx="674556" cy="903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круглений прямокутник 12"/>
          <p:cNvSpPr/>
          <p:nvPr/>
        </p:nvSpPr>
        <p:spPr>
          <a:xfrm>
            <a:off x="1448557" y="110615"/>
            <a:ext cx="9759634" cy="518972"/>
          </a:xfrm>
          <a:prstGeom prst="roundRect">
            <a:avLst>
              <a:gd name="adj" fmla="val 7186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І. Основні підсумки роботи за 2020 - 2021 роки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90673922"/>
              </p:ext>
            </p:extLst>
          </p:nvPr>
        </p:nvGraphicFramePr>
        <p:xfrm>
          <a:off x="661919" y="645853"/>
          <a:ext cx="11083767" cy="5892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966"/>
                <a:gridCol w="9101801"/>
              </a:tblGrid>
              <a:tr h="27367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Переможці Всеукраїнського </a:t>
                      </a:r>
                      <a:r>
                        <a:rPr lang="en-US" sz="1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Lait</a:t>
                      </a:r>
                      <a:r>
                        <a:rPr lang="en-US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конкурсу серед ЗДО </a:t>
                      </a:r>
                      <a:r>
                        <a:rPr lang="uk-UA" sz="1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“Краща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групова кімната-2021</a:t>
                      </a: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– ІІ місце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Переможці Всеукраїнського </a:t>
                      </a:r>
                      <a:r>
                        <a:rPr lang="en-US" sz="1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Lait</a:t>
                      </a:r>
                      <a:r>
                        <a:rPr lang="en-US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конкурсу серед ЗДО </a:t>
                      </a:r>
                      <a:r>
                        <a:rPr lang="uk-UA" sz="1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“Краща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актова зала-2020</a:t>
                      </a: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– ІІ місце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Переможці Всеукраїнського </a:t>
                      </a:r>
                      <a:r>
                        <a:rPr lang="en-US" sz="1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Lait</a:t>
                      </a:r>
                      <a:r>
                        <a:rPr lang="en-US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конкурсу серед ЗДО </a:t>
                      </a:r>
                      <a:r>
                        <a:rPr lang="uk-UA" sz="1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“Краща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спортивна зала-2020</a:t>
                      </a: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– ІІ місце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Переможці Всеукраїнського </a:t>
                      </a:r>
                      <a:r>
                        <a:rPr lang="en-US" sz="1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Lait</a:t>
                      </a:r>
                      <a:r>
                        <a:rPr lang="en-US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конкурсу </a:t>
                      </a:r>
                      <a:r>
                        <a:rPr lang="uk-UA" sz="1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“Краще</a:t>
                      </a: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естетичне оздоблення фойє ЗДО-2020” – ІІ місце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Переможці міського конкурсу </a:t>
                      </a:r>
                      <a:r>
                        <a:rPr lang="uk-UA" sz="1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“Вихователь</a:t>
                      </a: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року”</a:t>
                      </a: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ІІ місце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Переможці міського фестивалю дитячої творчості </a:t>
                      </a:r>
                      <a:r>
                        <a:rPr lang="uk-UA" sz="1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“Чарівна</a:t>
                      </a: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квітка”</a:t>
                      </a: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хореографічною композицією  </a:t>
                      </a:r>
                      <a:r>
                        <a:rPr lang="uk-UA" sz="1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“Пощастить”</a:t>
                      </a:r>
                      <a:endParaRPr lang="uk-UA" sz="1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553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Популяризації досвіду роботи ЗДО шляхом участі у роботі:</a:t>
                      </a:r>
                      <a:endParaRPr lang="uk-UA" sz="1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Міжнародної науково-практичної </a:t>
                      </a:r>
                      <a:r>
                        <a:rPr lang="uk-UA" sz="1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інтернет-конференції</a:t>
                      </a: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Неперервна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педагогічна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освіта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стан, </a:t>
                      </a:r>
                      <a:r>
                        <a:rPr lang="ru-RU" sz="1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проблеми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перспективи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 24.04.2020 (</a:t>
                      </a:r>
                      <a:r>
                        <a:rPr lang="ru-RU" sz="1400" b="1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Мнемотехніка</a:t>
                      </a: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як </a:t>
                      </a:r>
                      <a:r>
                        <a:rPr lang="ru-RU" sz="1400" b="1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засіб</a:t>
                      </a: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розвитку</a:t>
                      </a: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пам’яті</a:t>
                      </a: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 </a:t>
                      </a:r>
                      <a:r>
                        <a:rPr lang="ru-RU" sz="1400" b="1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дітей</a:t>
                      </a: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м.Умань.</a:t>
                      </a:r>
                      <a:endParaRPr lang="ru-RU" sz="1800" b="1" kern="12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ІІІ  та І</a:t>
                      </a:r>
                      <a:r>
                        <a:rPr lang="en-US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 </a:t>
                      </a:r>
                      <a:r>
                        <a:rPr lang="ru-RU" sz="1400" b="1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Всеукраїнської</a:t>
                      </a: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науково-практичної</a:t>
                      </a: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конференції</a:t>
                      </a: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lang="ru-RU" sz="1400" b="1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</a:t>
                      </a: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творчого</a:t>
                      </a: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педагога до </a:t>
                      </a:r>
                      <a:r>
                        <a:rPr lang="ru-RU" sz="1400" b="1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творчої</a:t>
                      </a: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дитини</a:t>
                      </a: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400" b="1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гармонія</a:t>
                      </a: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партнерської</a:t>
                      </a: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взаємодії</a:t>
                      </a: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2019р., 2020р. </a:t>
                      </a:r>
                      <a:r>
                        <a:rPr lang="ru-RU" sz="1400" b="1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м.Київ</a:t>
                      </a:r>
                      <a:endParaRPr lang="ru-RU" sz="1400" b="1" kern="12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Всеукраїнського</a:t>
                      </a: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круглого столу «</a:t>
                      </a:r>
                      <a:r>
                        <a:rPr lang="ru-RU" sz="1400" b="1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Сучасна</a:t>
                      </a: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українська</a:t>
                      </a: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школа: </a:t>
                      </a:r>
                      <a:r>
                        <a:rPr lang="ru-RU" sz="1400" b="1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інноваційність</a:t>
                      </a: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та </a:t>
                      </a:r>
                      <a:r>
                        <a:rPr lang="ru-RU" sz="1400" b="1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відповідальність</a:t>
                      </a: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17.03.2020 (</a:t>
                      </a:r>
                      <a:r>
                        <a:rPr lang="ru-RU" sz="1400" b="1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Мнемотехніка</a:t>
                      </a: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як </a:t>
                      </a:r>
                      <a:r>
                        <a:rPr lang="ru-RU" sz="1400" b="1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інноваційна</a:t>
                      </a: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педагогічна</a:t>
                      </a: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технологія</a:t>
                      </a: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м. </a:t>
                      </a:r>
                      <a:r>
                        <a:rPr lang="ru-RU" sz="1400" b="1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Кам’янець-Подільський</a:t>
                      </a:r>
                      <a:endParaRPr lang="ru-RU" sz="1400" b="1" kern="12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Друк у фаховому журналі </a:t>
                      </a:r>
                      <a:r>
                        <a:rPr lang="uk-UA" sz="1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“Дошкільне</a:t>
                      </a: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виховання”</a:t>
                      </a: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№2/2020р.,  дошкільникам освіту для сталого розвитку, інтегроване заняття для дітей старшої групи </a:t>
                      </a:r>
                      <a:r>
                        <a:rPr lang="uk-UA" sz="1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“Папір</a:t>
                      </a: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виготовляємо – дерева </a:t>
                      </a:r>
                      <a:r>
                        <a:rPr lang="uk-UA" sz="1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зберігаємо”</a:t>
                      </a: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подані матеріали на друк до журналу </a:t>
                      </a:r>
                      <a:r>
                        <a:rPr lang="uk-UA" sz="1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“Бібліотечка</a:t>
                      </a: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вихователя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дитячого </a:t>
                      </a:r>
                      <a:r>
                        <a:rPr lang="uk-UA" sz="14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садка”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розвиток навиків логічних операцій у дітей раннього віку.</a:t>
                      </a:r>
                      <a:endParaRPr lang="uk-UA" sz="1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User\Desktop\РІЗНЕ\Грамоти ДНЗ   57\Грамоти скановані\Грамота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61821">
            <a:off x="152160" y="695769"/>
            <a:ext cx="1141964" cy="1696498"/>
          </a:xfrm>
          <a:prstGeom prst="rect">
            <a:avLst/>
          </a:prstGeom>
          <a:noFill/>
        </p:spPr>
      </p:pic>
      <p:pic>
        <p:nvPicPr>
          <p:cNvPr id="2" name="Picture 3" descr="C:\Users\User\Desktop\РІЗНЕ\Грамоти ДНЗ   57\Грамоти скановані\Грамота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0390" y="571500"/>
            <a:ext cx="1087801" cy="1632883"/>
          </a:xfrm>
          <a:prstGeom prst="rect">
            <a:avLst/>
          </a:prstGeom>
          <a:noFill/>
        </p:spPr>
      </p:pic>
      <p:pic>
        <p:nvPicPr>
          <p:cNvPr id="5" name="Picture 4" descr="C:\Users\User\Desktop\РІЗНЕ\Грамоти ДНЗ   57\Грамоти скановані\Грамота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05677">
            <a:off x="1566929" y="704677"/>
            <a:ext cx="1089223" cy="1575959"/>
          </a:xfrm>
          <a:prstGeom prst="rect">
            <a:avLst/>
          </a:prstGeom>
          <a:noFill/>
        </p:spPr>
      </p:pic>
      <p:pic>
        <p:nvPicPr>
          <p:cNvPr id="6" name="Picture 2" descr="C:\Users\User\Desktop\Стаття в ДВ\Dv_2020-02_Страница_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301" y="3646170"/>
            <a:ext cx="1375209" cy="1898864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651" y="4892040"/>
            <a:ext cx="2168841" cy="157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C:\Users\User\Desktop\Всі документи з робочого столу\РОБОЧИЙ СТІЛ\Чарівна квітка 201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229634">
            <a:off x="489764" y="1936333"/>
            <a:ext cx="1018475" cy="1560647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28182">
            <a:off x="1270525" y="2031589"/>
            <a:ext cx="1013773" cy="151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7713983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i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617" y="2"/>
            <a:ext cx="674556" cy="903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круглений прямокутник 12"/>
          <p:cNvSpPr/>
          <p:nvPr/>
        </p:nvSpPr>
        <p:spPr>
          <a:xfrm>
            <a:off x="1448557" y="110615"/>
            <a:ext cx="9759634" cy="518972"/>
          </a:xfrm>
          <a:prstGeom prst="roundRect">
            <a:avLst>
              <a:gd name="adj" fmla="val 7186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І. Основні підсумки роботи за 2020 - 2021 роки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90673922"/>
              </p:ext>
            </p:extLst>
          </p:nvPr>
        </p:nvGraphicFramePr>
        <p:xfrm>
          <a:off x="661919" y="645853"/>
          <a:ext cx="11083767" cy="5034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966"/>
                <a:gridCol w="9101801"/>
              </a:tblGrid>
              <a:tr h="21678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Дошкільний заклад є базовим для проведення щорічного турніру з шахів в рамках міського чемпіонату з різних видів спорту «Старти надій»</a:t>
                      </a:r>
                      <a:r>
                        <a:rPr lang="uk-UA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2019 році</a:t>
                      </a:r>
                      <a:endParaRPr lang="uk-UA" sz="1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Переможці з гри  в настільний теніс, баскетбол, зі спортивних танців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endParaRPr lang="uk-UA" sz="1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526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запитами</a:t>
                      </a:r>
                      <a:r>
                        <a:rPr lang="uk-UA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батьків у</a:t>
                      </a:r>
                      <a:r>
                        <a:rPr lang="uk-UA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році в закладі розпочав роботу гурток з навчання дітей польської мови </a:t>
                      </a:r>
                      <a:r>
                        <a:rPr lang="en-US" sz="18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Uciemy</a:t>
                      </a:r>
                      <a:r>
                        <a:rPr lang="en-US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polski</a:t>
                      </a:r>
                      <a:r>
                        <a:rPr lang="en-US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jƹzyk</a:t>
                      </a:r>
                      <a:r>
                        <a:rPr lang="en-US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uk-UA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вивчаємо польську</a:t>
                      </a:r>
                      <a:r>
                        <a:rPr lang="en-US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uk-UA" sz="1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cap="non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 жовтня 2018 року в ЗДО функціонує інклюзивна група. Наразі у ній виховується 2 дітей з ООП. Педагогами розроблено методичне забезпечення, виготовлено дидактичний матеріал для індивідуальних занять з дітьми.</a:t>
                      </a:r>
                      <a:endParaRPr lang="uk-UA" sz="1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18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Оновлено спортивно-ігрове обладнання в спортивній залі</a:t>
                      </a:r>
                      <a:endParaRPr lang="ru-RU" sz="1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t="4812" r="5968"/>
          <a:stretch>
            <a:fillRect/>
          </a:stretch>
        </p:blipFill>
        <p:spPr bwMode="auto">
          <a:xfrm>
            <a:off x="313508" y="667337"/>
            <a:ext cx="1743891" cy="132400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Скругленный прямоугольник 13"/>
          <p:cNvSpPr/>
          <p:nvPr/>
        </p:nvSpPr>
        <p:spPr>
          <a:xfrm>
            <a:off x="660762" y="3111683"/>
            <a:ext cx="1945277" cy="1414597"/>
          </a:xfrm>
          <a:prstGeom prst="roundRect">
            <a:avLst>
              <a:gd name="adj" fmla="val 10000"/>
            </a:avLst>
          </a:prstGeom>
          <a:blipFill rotWithShape="1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alpha val="90000"/>
              <a:hueOff val="-39876"/>
              <a:satOff val="-2974"/>
              <a:lumOff val="11882"/>
              <a:alphaOff val="-40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31" name="Picture 7" descr="C:\Users\User\Desktop\Всі документи з робочого столу\РОБОЧИЙ СТІЛ\Старти надій 20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50" y="1511306"/>
            <a:ext cx="1131571" cy="1589477"/>
          </a:xfrm>
          <a:prstGeom prst="rect">
            <a:avLst/>
          </a:prstGeom>
          <a:noFill/>
        </p:spPr>
      </p:pic>
      <p:pic>
        <p:nvPicPr>
          <p:cNvPr id="15" name="Picture 8" descr="C:\Users\User\Desktop\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767" y="4537710"/>
            <a:ext cx="1953045" cy="1464783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7713983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i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617" y="2"/>
            <a:ext cx="674556" cy="903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круглений прямокутник 12"/>
          <p:cNvSpPr/>
          <p:nvPr/>
        </p:nvSpPr>
        <p:spPr>
          <a:xfrm>
            <a:off x="1448557" y="110615"/>
            <a:ext cx="9759634" cy="518972"/>
          </a:xfrm>
          <a:prstGeom prst="roundRect">
            <a:avLst>
              <a:gd name="adj" fmla="val 7186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І. Основні підсумки роботи за 2020-2021 роки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21538130"/>
              </p:ext>
            </p:extLst>
          </p:nvPr>
        </p:nvGraphicFramePr>
        <p:xfrm>
          <a:off x="783317" y="678070"/>
          <a:ext cx="10984139" cy="5871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493"/>
                <a:gridCol w="8715646"/>
              </a:tblGrid>
              <a:tr h="13221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час весняного </a:t>
                      </a:r>
                      <a:r>
                        <a:rPr lang="uk-UA" sz="1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локдауну</a:t>
                      </a: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2019-</a:t>
                      </a: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в закладі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організоване дистанційне навчання: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 працюють з дітьми з використанням освітніх платформ </a:t>
                      </a:r>
                      <a:r>
                        <a:rPr lang="uk-UA" sz="14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“Всеосвіта”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4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“НаУрок”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Learning.ua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”, </a:t>
                      </a:r>
                      <a:r>
                        <a:rPr lang="uk-UA" sz="14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“Вчи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”, створюють відео-заняття. На сайті функціонує рубрика </a:t>
                      </a:r>
                      <a:r>
                        <a:rPr lang="uk-UA" sz="14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“Дистанційне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навчання”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024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№57 один з перших у місті, що відновив свою роботу після весняного </a:t>
                      </a:r>
                      <a:r>
                        <a:rPr lang="uk-UA" sz="14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локдауну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2020р. (з 01.06.2020) Заклад забезпечений </a:t>
                      </a:r>
                      <a:r>
                        <a:rPr lang="uk-UA" sz="14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санітайзерами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ЗІЗ, килимками для </a:t>
                      </a:r>
                      <a:r>
                        <a:rPr lang="uk-UA" sz="14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дезинфекції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безконтактними термометрами у кожній віковій групі. </a:t>
                      </a:r>
                      <a:endParaRPr lang="uk-UA" sz="1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464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Покращено матеріально-технічну базу ЗДО.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Придбано та встановлено за кошти міського бюджету</a:t>
                      </a:r>
                    </a:p>
                    <a:p>
                      <a:pPr marL="265113" marR="0" lvl="0" indent="-265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‐"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дитячі ігрові споруди</a:t>
                      </a:r>
                      <a:endParaRPr lang="uk-UA" sz="140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5113" marR="0" lvl="0" indent="-265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‐"/>
                        <a:tabLst/>
                        <a:defRPr/>
                      </a:pP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безконтактні термометри-3 штуки, </a:t>
                      </a:r>
                      <a:r>
                        <a:rPr lang="uk-UA" sz="14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деззасоби</a:t>
                      </a:r>
                      <a:endParaRPr lang="uk-UA" sz="140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5113" marR="0" lvl="0" indent="-265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‐"/>
                        <a:tabLst/>
                        <a:defRPr/>
                      </a:pP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паперові рушники</a:t>
                      </a:r>
                      <a:endParaRPr lang="uk-UA" sz="1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5113" marR="0" lvl="0" indent="-265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відремонтовано покрівлі  100 м²</a:t>
                      </a:r>
                    </a:p>
                    <a:p>
                      <a:pPr marL="265113" marR="0" lvl="0" indent="-265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замінено зливну трубу з покрівлі</a:t>
                      </a:r>
                    </a:p>
                    <a:p>
                      <a:pPr marL="265113" marR="0" lvl="0" indent="-265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здійснено обрізку дерев</a:t>
                      </a:r>
                    </a:p>
                    <a:p>
                      <a:pPr marL="265113" marR="0" lvl="0" indent="-265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гідропневматичне 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ипробування системи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опалення</a:t>
                      </a:r>
                    </a:p>
                    <a:p>
                      <a:pPr marL="265113" marR="0" lvl="0" indent="-265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повірку контуру заземлення</a:t>
                      </a:r>
                      <a:endParaRPr lang="uk-UA" sz="1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5113" marR="0" lvl="0" indent="-265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встановлено систему підігріву води</a:t>
                      </a:r>
                    </a:p>
                    <a:p>
                      <a:pPr marL="265113" marR="0" lvl="0" indent="-265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копіювальний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пристрій </a:t>
                      </a: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</a:t>
                      </a:r>
                      <a:r>
                        <a:rPr lang="en-US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</a:t>
                      </a:r>
                      <a:r>
                        <a:rPr lang="en-US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LBP 621Cw</a:t>
                      </a:r>
                      <a:endParaRPr lang="uk-UA" sz="1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4391" r="11057"/>
          <a:stretch>
            <a:fillRect/>
          </a:stretch>
        </p:blipFill>
        <p:spPr bwMode="auto">
          <a:xfrm>
            <a:off x="855533" y="791768"/>
            <a:ext cx="2078699" cy="136850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954" y="2437793"/>
            <a:ext cx="1623178" cy="108264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K:\3\12 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971" y="4709160"/>
            <a:ext cx="1670769" cy="1502003"/>
          </a:xfrm>
          <a:prstGeom prst="round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t="13339"/>
          <a:stretch>
            <a:fillRect/>
          </a:stretch>
        </p:blipFill>
        <p:spPr bwMode="auto">
          <a:xfrm>
            <a:off x="1553615" y="3436220"/>
            <a:ext cx="1498195" cy="145582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5714172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i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617" y="2"/>
            <a:ext cx="674556" cy="903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круглений прямокутник 12"/>
          <p:cNvSpPr/>
          <p:nvPr/>
        </p:nvSpPr>
        <p:spPr>
          <a:xfrm>
            <a:off x="1448557" y="110615"/>
            <a:ext cx="9759634" cy="518972"/>
          </a:xfrm>
          <a:prstGeom prst="roundRect">
            <a:avLst>
              <a:gd name="adj" fmla="val 7186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І. Основні підсумки роботи </a:t>
            </a:r>
            <a:r>
              <a:rPr lang="uk-UA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2020-2021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роки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21538130"/>
              </p:ext>
            </p:extLst>
          </p:nvPr>
        </p:nvGraphicFramePr>
        <p:xfrm>
          <a:off x="783318" y="678070"/>
          <a:ext cx="11038568" cy="568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492"/>
                <a:gridCol w="8770076"/>
              </a:tblGrid>
              <a:tr h="36713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Відремонтовано приміщень та придбано матеріалів за позабюджетні кошти (в </a:t>
                      </a:r>
                      <a:r>
                        <a:rPr lang="uk-UA" sz="1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т.ч.благоді</a:t>
                      </a:r>
                      <a:r>
                        <a:rPr lang="uk-UA" sz="14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йність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від батьків</a:t>
                      </a: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відремонтовано ігрові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приміщення груп №4,10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спалень групи №3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їдалень  групи №9</a:t>
                      </a:r>
                      <a:endParaRPr lang="uk-UA" sz="1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коридору 1-шого поверху біля групи №9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придбано нові меблі в групах № 9,2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безконтактні термометри – 9 штук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ясельній групі №1 на кухні  замінено стільницю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замінено килимове покриття в групах № 4,10,11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Утеплення системи опалення в підвалі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Встановлення на харчоблоці двохсекційної мийки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Здійснено ремонт </a:t>
                      </a:r>
                      <a:r>
                        <a:rPr lang="uk-UA" sz="14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електрокотла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харчоблоці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Підготовлено овочесховище  - замінено дерев’яну підлогу на нову, встановлені нові двері, що сприяло кращому зберіганню овочів</a:t>
                      </a:r>
                      <a:endParaRPr lang="uk-UA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40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056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3525" lvl="0" indent="0"/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рамках акції «Створимо затишок своїми руками» щороку дообладнується, доповнюється розвивально-ігрове середовище на майданчиках, озеленення території (спільна робота працівників ЗДО та батьків). Встановлено нові пісочниці: група 5,7. Завезено пісок: 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група4,7,2,9</a:t>
                      </a:r>
                      <a:endParaRPr lang="uk-UA" sz="140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3525" lvl="0" indent="0"/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Групи №8,10,5 – встановлено ігрові споруди  «Машинка»,  №10 - гойдалку </a:t>
                      </a:r>
                      <a:r>
                        <a:rPr lang="uk-UA" sz="14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“Балансир”</a:t>
                      </a:r>
                      <a:endParaRPr lang="uk-UA" sz="140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3525" lvl="0" indent="0"/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 </a:t>
                      </a:r>
                      <a:r>
                        <a:rPr lang="uk-UA" sz="14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“Поляні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казок“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та майданчику групи №4 висаджено 20 кущів самшиту</a:t>
                      </a:r>
                    </a:p>
                    <a:p>
                      <a:pPr marL="263525" lvl="0" indent="0"/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Групи №2,6,8 – встановлені  зони відпочинку  для дітей. </a:t>
                      </a:r>
                    </a:p>
                    <a:p>
                      <a:pPr marL="263525" lvl="0" indent="0"/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Дітьми та батьками ЗДО висаджено вишневий сад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Встановлено тротуарну плитку на 2 доріжках виходу з закладу 64 м²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Встановлено альтанку на майданчику групи №3</a:t>
                      </a:r>
                      <a:endParaRPr lang="uk-UA" sz="140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" name="Picture 4" descr="C:\Users\User\Desktop\10\IMG-fef2a452da654c57e21d99f776482ba7-V  2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2951" y="5334313"/>
            <a:ext cx="1589419" cy="1128425"/>
          </a:xfrm>
          <a:prstGeom prst="roundRect">
            <a:avLst>
              <a:gd name="adj" fmla="val 21732"/>
            </a:avLst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4089" y="3043872"/>
            <a:ext cx="1654629" cy="12409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 descr="C:\Users\User\Desktop\2\IMG-edef52b641f85bf372aaf96c7724baa6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061" y="1990166"/>
            <a:ext cx="1148167" cy="1534886"/>
          </a:xfrm>
          <a:prstGeom prst="roundRect">
            <a:avLst/>
          </a:prstGeom>
          <a:noFill/>
        </p:spPr>
      </p:pic>
      <p:pic>
        <p:nvPicPr>
          <p:cNvPr id="2053" name="Picture 5" descr="C:\Users\User\Desktop\10\IMG-ed88578b3b7afb74292d98d9ffd56153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12141" y="1733215"/>
            <a:ext cx="1701597" cy="1272875"/>
          </a:xfrm>
          <a:prstGeom prst="roundRect">
            <a:avLst/>
          </a:prstGeom>
          <a:noFill/>
        </p:spPr>
      </p:pic>
      <p:pic>
        <p:nvPicPr>
          <p:cNvPr id="10" name="Picture 4" descr="K:\3\IMG-114ca975669088d361cd0d12860b27a7-V.jpg"/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799108" y="685800"/>
            <a:ext cx="1697329" cy="1272997"/>
          </a:xfrm>
          <a:prstGeom prst="roundRect">
            <a:avLst/>
          </a:prstGeom>
          <a:noFill/>
        </p:spPr>
      </p:pic>
      <p:pic>
        <p:nvPicPr>
          <p:cNvPr id="11" name="Picture 2" descr="C:\Users\User\Desktop\3\IMG-c048920fc14459e3feb283101254b4bf-V.jpg"/>
          <p:cNvPicPr>
            <a:picLocks noChangeAspect="1" noChangeArrowheads="1"/>
          </p:cNvPicPr>
          <p:nvPr/>
        </p:nvPicPr>
        <p:blipFill>
          <a:blip r:embed="rId9" cstate="print"/>
          <a:srcRect t="24129" b="10377"/>
          <a:stretch>
            <a:fillRect/>
          </a:stretch>
        </p:blipFill>
        <p:spPr bwMode="auto">
          <a:xfrm>
            <a:off x="720090" y="4270601"/>
            <a:ext cx="1364404" cy="1191451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5714172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i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463" y="2"/>
            <a:ext cx="758692" cy="1016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круглений прямокутник 12"/>
          <p:cNvSpPr/>
          <p:nvPr/>
        </p:nvSpPr>
        <p:spPr>
          <a:xfrm>
            <a:off x="1611518" y="197273"/>
            <a:ext cx="9632886" cy="720080"/>
          </a:xfrm>
          <a:prstGeom prst="roundRect">
            <a:avLst>
              <a:gd name="adj" fmla="val 7186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ІІ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Визначення проблемних питань закладу та надання пропозицій щодо їх вирішення</a:t>
            </a:r>
            <a:endParaRPr lang="uk-UA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50435486"/>
              </p:ext>
            </p:extLst>
          </p:nvPr>
        </p:nvGraphicFramePr>
        <p:xfrm>
          <a:off x="839448" y="1519676"/>
          <a:ext cx="10392786" cy="39599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21646"/>
                <a:gridCol w="3834898"/>
                <a:gridCol w="3636242"/>
              </a:tblGrid>
              <a:tr h="540268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Проблемне питання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Причина виникнення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Пропозиції по усуненню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270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Заміна паркану в ЗДО</a:t>
                      </a:r>
                    </a:p>
                  </a:txBody>
                  <a:tcPr marL="114300" marR="1143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Застаріла огорожа, яка потребує заміни</a:t>
                      </a:r>
                      <a:endParaRPr kumimoji="0" lang="uk-UA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Співпраця з батьківським загалом, місцевими депутатами, пошук можливих грантових проектів, спонсорів., місцевий бюджет</a:t>
                      </a:r>
                      <a:endParaRPr kumimoji="0" lang="uk-UA" sz="15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5" marB="45725" anchor="ctr" horzOverflow="overflow"/>
                </a:tc>
              </a:tr>
              <a:tr h="1364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Проблема ремонту приміщень та систем комунікацій</a:t>
                      </a:r>
                    </a:p>
                  </a:txBody>
                  <a:tcPr marL="114300" marR="1143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Зношуваність будівлі, відсутність капітальних ремонтів. Приміщення втрачають свій естетичний та санітарно-технічний стан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можливості виконувати не поточний ремонт комунікацій, а повну їх заміну, чи реконструкцію (капітальний ремонт): стояків в санвузлах, опалювальної системи (по групових </a:t>
                      </a:r>
                      <a:r>
                        <a:rPr kumimoji="0" lang="uk-UA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секіях</a:t>
                      </a:r>
                      <a:r>
                        <a:rPr kumimoji="0" 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місцевий бюджет</a:t>
                      </a:r>
                    </a:p>
                  </a:txBody>
                  <a:tcPr marL="114300" marR="114300" marT="0" marB="0" anchor="ctr" horzOverflow="overflow"/>
                </a:tc>
              </a:tr>
              <a:tr h="68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Введення психологічної служби</a:t>
                      </a:r>
                    </a:p>
                  </a:txBody>
                  <a:tcPr marL="114300" marR="1143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Відсутність у штатному розписі ставки психолога. (потреба для інклюзивної групи)</a:t>
                      </a: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Введення ставки практичного психолога до штатного розпису ЗДО №57, Департамент освіти</a:t>
                      </a:r>
                    </a:p>
                  </a:txBody>
                  <a:tcPr marL="114300" marR="114300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8068294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i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4799" y="2"/>
            <a:ext cx="724277" cy="937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кутник 1"/>
          <p:cNvSpPr/>
          <p:nvPr/>
        </p:nvSpPr>
        <p:spPr>
          <a:xfrm>
            <a:off x="3424690" y="356279"/>
            <a:ext cx="4849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Пріоритетні напрямки роботи на 2017 рік</a:t>
            </a:r>
          </a:p>
        </p:txBody>
      </p:sp>
      <p:sp>
        <p:nvSpPr>
          <p:cNvPr id="5" name="Округлений прямокутник 12"/>
          <p:cNvSpPr/>
          <p:nvPr/>
        </p:nvSpPr>
        <p:spPr>
          <a:xfrm>
            <a:off x="1650847" y="0"/>
            <a:ext cx="9497086" cy="773062"/>
          </a:xfrm>
          <a:prstGeom prst="roundRect">
            <a:avLst>
              <a:gd name="adj" fmla="val 7186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ІІІ. Пріоритетні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напрямки роботи на 2021 рік</a:t>
            </a:r>
            <a:endParaRPr lang="uk-U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91034413"/>
              </p:ext>
            </p:extLst>
          </p:nvPr>
        </p:nvGraphicFramePr>
        <p:xfrm>
          <a:off x="809470" y="1050201"/>
          <a:ext cx="10508105" cy="488162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13846"/>
                <a:gridCol w="7142046"/>
                <a:gridCol w="1052213"/>
              </a:tblGrid>
              <a:tr h="632173">
                <a:tc>
                  <a:txBody>
                    <a:bodyPr/>
                    <a:lstStyle/>
                    <a:p>
                      <a:pPr algn="ctr"/>
                      <a:r>
                        <a:rPr lang="uk-UA" sz="1600" noProof="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Стратегічна ціль</a:t>
                      </a:r>
                      <a:endParaRPr lang="uk-UA" sz="1600" noProof="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Конкретні завдання по досягненню стратегічних цілей 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noProof="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Кінцевий</a:t>
                      </a:r>
                      <a:r>
                        <a:rPr lang="uk-UA" sz="1300" baseline="0" noProof="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термін досягнення показника </a:t>
                      </a:r>
                      <a:endParaRPr lang="uk-UA" sz="1300" noProof="0" dirty="0" smtClean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48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Впровадження системи якості освіти </a:t>
                      </a:r>
                      <a:r>
                        <a:rPr lang="en-US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ECERS</a:t>
                      </a:r>
                      <a:endParaRPr lang="ru-RU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Розробка та затвердження Положення про внутрішню систему якості освіти в ЗДО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Адаптація освітнього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середовища відповідно критеріїв </a:t>
                      </a:r>
                      <a:r>
                        <a:rPr lang="en-US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ECERS</a:t>
                      </a:r>
                      <a:endParaRPr lang="ru-RU" sz="14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Протягом року</a:t>
                      </a:r>
                    </a:p>
                  </a:txBody>
                  <a:tcPr marT="45725" marB="45725" anchor="ctr" horzOverflow="overflow"/>
                </a:tc>
              </a:tr>
              <a:tr h="1364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Продовження формування у дітей життєвих </a:t>
                      </a:r>
                      <a:r>
                        <a:rPr kumimoji="0" lang="uk-U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компетенцій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основі пріоритетів сталого розвитку</a:t>
                      </a:r>
                    </a:p>
                  </a:txBody>
                  <a:tcPr marL="114300" marR="1143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Впровадження курсу </a:t>
                      </a:r>
                      <a:r>
                        <a:rPr kumimoji="0" lang="uk-U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“Освіта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для сталого </a:t>
                      </a:r>
                      <a:r>
                        <a:rPr kumimoji="0" lang="uk-U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розвитку”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в дошкільних групах ЗДО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Реалізація освітніх проектів в контексті ідей сталого розвитку  </a:t>
                      </a:r>
                      <a:r>
                        <a:rPr kumimoji="0" lang="uk-U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“Іграшковий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uk-U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дивограй”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uk-U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“Секрети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uk-U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дружби”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uk-U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“Загадкові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uk-U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друдли”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Робота гуртків з пошуково-дослідницької діяльності, екології та ресурсозбереження, формування економічних </a:t>
                      </a:r>
                      <a:r>
                        <a:rPr kumimoji="0" lang="uk-U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компетентностей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дітей.</a:t>
                      </a: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Протягом року</a:t>
                      </a:r>
                    </a:p>
                  </a:txBody>
                  <a:tcPr marL="114300" marR="114300" marT="0" marB="0" anchor="ctr" horzOverflow="overflow"/>
                </a:tc>
              </a:tr>
              <a:tr h="10003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Створення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безпечних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умов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здобуття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дошкільної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освіти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для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учасників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освітнього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процесу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 час пандемії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COVID -19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114300" marT="0" marB="0" anchor="ctr" horzOverflow="overflow"/>
                </a:tc>
                <a:tc>
                  <a:txBody>
                    <a:bodyPr/>
                    <a:lstStyle/>
                    <a:p>
                      <a:pPr marL="84138" marR="0" lvl="0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Дистанційні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роботи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батьками,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дітьми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 </a:t>
                      </a:r>
                      <a:r>
                        <a:rPr lang="ru-RU" sz="14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колективом</a:t>
                      </a:r>
                      <a:r>
                        <a:rPr lang="en-US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веб-квести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батьківські збори, </a:t>
                      </a:r>
                      <a:r>
                        <a:rPr lang="uk-UA" sz="14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косультації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круглі столи, майстер-класи тощо.  Робота </a:t>
                      </a:r>
                      <a:r>
                        <a:rPr kumimoji="0" lang="uk-U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освітніх платформах </a:t>
                      </a:r>
                      <a:r>
                        <a:rPr kumimoji="0" lang="uk-UA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“Всеосвіта”</a:t>
                      </a:r>
                      <a:r>
                        <a:rPr kumimoji="0" lang="uk-U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uk-UA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“НаУрок”</a:t>
                      </a:r>
                      <a:r>
                        <a:rPr kumimoji="0" lang="uk-U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та 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ін.</a:t>
                      </a:r>
                      <a:r>
                        <a:rPr lang="en-US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4138" marR="0" lvl="0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Систематично поповнювати сайт ЗДО матеріалами, рекомендаціями МОН, МОЗ,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UNISEF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84138" marR="0" lvl="0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Проведення просвітницької, роз’яснювальної роботи з батьками та працівниками щодо заходів по не розповсюдженню та </a:t>
                      </a:r>
                      <a:r>
                        <a:rPr kumimoji="0" lang="uk-U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вакцинуванню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 від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COVID -19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Протягом року</a:t>
                      </a:r>
                    </a:p>
                  </a:txBody>
                  <a:tcPr marT="45725" marB="45725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94151566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i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627" y="0"/>
            <a:ext cx="599607" cy="803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09666680"/>
              </p:ext>
            </p:extLst>
          </p:nvPr>
        </p:nvGraphicFramePr>
        <p:xfrm>
          <a:off x="869430" y="771660"/>
          <a:ext cx="10717967" cy="568363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34884"/>
                <a:gridCol w="7064681"/>
                <a:gridCol w="1618402"/>
              </a:tblGrid>
              <a:tr h="852040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Стратегічна ціль</a:t>
                      </a:r>
                      <a:endParaRPr lang="uk-UA" sz="16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Завдання</a:t>
                      </a:r>
                      <a:endParaRPr lang="uk-UA" sz="16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baseline="0" noProof="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Кінцевий термін досягнення  очікуваного показника  </a:t>
                      </a:r>
                    </a:p>
                  </a:txBody>
                  <a:tcPr anchor="ctr"/>
                </a:tc>
              </a:tr>
              <a:tr h="14533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Популяризація досвіду роботи  дошкільного навчального закладу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</a:t>
                      </a: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Реалізація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методичного </a:t>
                      </a: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проєкту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Мотивація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педагога, як основа </a:t>
                      </a: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зростання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фахової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майстерності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AutoNum type="arabicPeriod" startAt="2"/>
                        <a:tabLst>
                          <a:tab pos="457200" algn="l"/>
                        </a:tabLst>
                        <a:defRPr/>
                      </a:pPr>
                      <a:r>
                        <a:rPr kumimoji="0" lang="uk-UA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Оприлюдення</a:t>
                      </a:r>
                      <a:r>
                        <a:rPr kumimoji="0" lang="uk-UA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напрацювань педагогів ЗДО на освітніх платформах </a:t>
                      </a:r>
                      <a:r>
                        <a:rPr kumimoji="0" lang="uk-UA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“Всеосвіта”</a:t>
                      </a:r>
                      <a:r>
                        <a:rPr kumimoji="0" lang="uk-UA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uk-UA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“НаУрок”</a:t>
                      </a:r>
                      <a:r>
                        <a:rPr kumimoji="0" lang="uk-UA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та 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ін.,      співпраця з фаховими виданнями.</a:t>
                      </a:r>
                    </a:p>
                    <a:p>
                      <a:pPr marL="84138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AutoNum type="arabicPeriod" startAt="2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Участь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педагогів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закладу у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фахових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конкурсах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457200" algn="l"/>
                        </a:tabLst>
                        <a:defRPr/>
                      </a:pPr>
                      <a:endParaRPr lang="uk-UA" sz="120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2022р</a:t>
                      </a:r>
                    </a:p>
                    <a:p>
                      <a:pPr algn="ctr"/>
                      <a:endParaRPr lang="uk-UA" sz="1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2022р</a:t>
                      </a:r>
                    </a:p>
                    <a:p>
                      <a:pPr algn="ctr"/>
                      <a:endParaRPr lang="uk-UA" sz="1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2022р</a:t>
                      </a:r>
                    </a:p>
                  </a:txBody>
                  <a:tcPr/>
                </a:tc>
              </a:tr>
              <a:tr h="910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Покращення матеріально-технічної бази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Організація конкурсів та акцій (за участю колективу і батьків вихованців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ЗДО): конкурс “Кращий ландшафтний дизайн”, акції “Створимо затишок своїми </a:t>
                      </a:r>
                      <a:r>
                        <a:rPr lang="uk-UA" sz="14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руками”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4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“Поповнення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розвивального </a:t>
                      </a:r>
                      <a:r>
                        <a:rPr lang="uk-UA" sz="14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середовища”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згідно з параметрами </a:t>
                      </a:r>
                      <a:r>
                        <a:rPr lang="en-US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ECERS 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 ін.</a:t>
                      </a:r>
                      <a:endParaRPr lang="uk-UA" sz="1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202</a:t>
                      </a:r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uk-UA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</a:p>
                    <a:p>
                      <a:pPr algn="ctr"/>
                      <a:endParaRPr lang="uk-UA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78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en-US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uk-UA" sz="14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тратегії</a:t>
                      </a:r>
                      <a:r>
                        <a:rPr lang="uk-UA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розвитку </a:t>
                      </a:r>
                      <a:r>
                        <a:rPr lang="uk-UA" sz="14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КЗ</a:t>
                      </a:r>
                      <a:r>
                        <a:rPr lang="uk-UA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“ДНЗ№57ВМР” на 5 років</a:t>
                      </a:r>
                      <a:endParaRPr lang="ru-RU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uk-UA" sz="1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Здійснення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комплексного 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моніторингу діяльності  ЗДО на основі  </a:t>
                      </a:r>
                      <a:r>
                        <a:rPr lang="en-US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SWOT- </a:t>
                      </a:r>
                      <a:r>
                        <a:rPr lang="uk-U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аналізу    та самооцінки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uk-UA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залучення зовнішніх та внутрішніх </a:t>
                      </a:r>
                      <a:r>
                        <a:rPr lang="uk-UA" sz="1400" b="1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стейкхолдерів</a:t>
                      </a:r>
                      <a:r>
                        <a:rPr lang="uk-UA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розробки та реалізації намічених цілей Стратегії розвитку.</a:t>
                      </a:r>
                      <a:endParaRPr lang="ru-RU" sz="14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uk-UA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2021р.</a:t>
                      </a:r>
                      <a:endParaRPr lang="uk-UA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298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Обладнання ресурсної кімнати </a:t>
                      </a:r>
                      <a:endParaRPr lang="ru-RU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975" indent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4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Створення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ЗДО </a:t>
                      </a:r>
                      <a:r>
                        <a:rPr lang="ru-RU" sz="14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інклюзивного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середовища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</a:t>
                      </a:r>
                      <a:r>
                        <a:rPr lang="ru-RU" sz="14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забезпечення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фізичного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4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розумового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духовного </a:t>
                      </a:r>
                      <a:r>
                        <a:rPr lang="ru-RU" sz="14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розвитку</a:t>
                      </a: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дітей</a:t>
                      </a: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ООП</a:t>
                      </a:r>
                    </a:p>
                    <a:p>
                      <a:pPr marL="0" algn="l" defTabSz="914400" rtl="0" eaLnBrk="1" latinLnBrk="0" hangingPunct="1">
                        <a:buFont typeface="Wingdings" pitchFamily="2" charset="2"/>
                        <a:buNone/>
                      </a:pPr>
                      <a:endParaRPr lang="uk-UA" sz="14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2022р</a:t>
                      </a:r>
                      <a:endParaRPr lang="uk-UA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Округлений прямокутник 12"/>
          <p:cNvSpPr/>
          <p:nvPr/>
        </p:nvSpPr>
        <p:spPr>
          <a:xfrm>
            <a:off x="1620571" y="0"/>
            <a:ext cx="9940705" cy="569626"/>
          </a:xfrm>
          <a:prstGeom prst="roundRect">
            <a:avLst>
              <a:gd name="adj" fmla="val 7186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І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V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. Стратегічні цілі до 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2022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року</a:t>
            </a:r>
          </a:p>
        </p:txBody>
      </p:sp>
    </p:spTree>
    <p:extLst>
      <p:ext uri="{BB962C8B-B14F-4D97-AF65-F5344CB8AC3E}">
        <p14:creationId xmlns="" xmlns:p14="http://schemas.microsoft.com/office/powerpoint/2010/main" val="136523022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71069f2-7b7c-4f89-a886-c02abeec42f1">22KFDST3XDT3-2-5591</_dlc_DocId>
    <_dlc_DocIdUrl xmlns="571069f2-7b7c-4f89-a886-c02abeec42f1">
      <Url>http://mysite.vmr.gov.ua/my/bozhock/_layouts/15/DocIdRedir.aspx?ID=22KFDST3XDT3-2-5591</Url>
      <Description>22KFDST3XDT3-2-5591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A94B30EF53D1C4EB4BD098BF87014AC" ma:contentTypeVersion="1" ma:contentTypeDescription="Створення нового документа." ma:contentTypeScope="" ma:versionID="53e309aa8607818e39c23bcf00692962">
  <xsd:schema xmlns:xsd="http://www.w3.org/2001/XMLSchema" xmlns:xs="http://www.w3.org/2001/XMLSchema" xmlns:p="http://schemas.microsoft.com/office/2006/metadata/properties" xmlns:ns3="571069f2-7b7c-4f89-a886-c02abeec42f1" targetNamespace="http://schemas.microsoft.com/office/2006/metadata/properties" ma:root="true" ma:fieldsID="740fe91d4e25c3358dc80b404682052d" ns3:_="">
    <xsd:import namespace="571069f2-7b7c-4f89-a886-c02abeec42f1"/>
    <xsd:element name="properties">
      <xsd:complexType>
        <xsd:sequence>
          <xsd:element name="documentManagement">
            <xsd:complexType>
              <xsd:all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1069f2-7b7c-4f89-a886-c02abeec42f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ня ідентифікатора документа" ma:description="Значення ідентифікатора документа, призначеного цьому елементу." ma:internalName="_dlc_DocId" ma:readOnly="true">
      <xsd:simpleType>
        <xsd:restriction base="dms:Text"/>
      </xsd:simpleType>
    </xsd:element>
    <xsd:element name="_dlc_DocIdUrl" ma:index="9" nillable="true" ma:displayName="Ідентифікатор документа" ma:description="Постійне посилання на цей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3C7623-A8FB-48D9-8162-1CA03D5D5A6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26353A7-07E6-43EA-8910-ECA61F9C3E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8AFE63-975E-4D2E-96A3-2D72DAB32853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571069f2-7b7c-4f89-a886-c02abeec42f1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79A7B94C-A0C7-49BE-AF3A-221DEA7BE5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1069f2-7b7c-4f89-a886-c02abeec42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2957</TotalTime>
  <Words>1220</Words>
  <Application>Microsoft Office PowerPoint</Application>
  <PresentationFormat>Произвольный</PresentationFormat>
  <Paragraphs>122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ЗВІТ ПРО ДІЯЛЬНІСТЬ КЕРІВНИКА  «КЗ «ДНЗ №57 ВМР»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Божок Ірина Василівна</dc:creator>
  <cp:lastModifiedBy>User</cp:lastModifiedBy>
  <cp:revision>296</cp:revision>
  <cp:lastPrinted>2019-03-15T15:38:38Z</cp:lastPrinted>
  <dcterms:created xsi:type="dcterms:W3CDTF">2017-02-15T13:21:43Z</dcterms:created>
  <dcterms:modified xsi:type="dcterms:W3CDTF">2021-06-02T12:47:03Z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0x0101003A94B30EF53D1C4EB4BD098BF87014AC</vt:lpwstr>
  </property>
  <property fmtid="{D5CDD505-2E9C-101B-9397-08002B2CF9AE}" pid="3" name="IsMyDocuments">
    <vt:bool>true</vt:bool>
  </property>
  <property fmtid="{D5CDD505-2E9C-101B-9397-08002B2CF9AE}" pid="4" name="_dlc_DocIdItemGuid">
    <vt:lpwstr>5ed8fb51-6202-4b70-8acc-78aa0177130a</vt:lpwstr>
  </property>
</Properties>
</file>